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60" r:id="rId3"/>
    <p:sldId id="282" r:id="rId4"/>
    <p:sldId id="298" r:id="rId5"/>
    <p:sldId id="265" r:id="rId6"/>
    <p:sldId id="283" r:id="rId7"/>
    <p:sldId id="284" r:id="rId8"/>
    <p:sldId id="266" r:id="rId9"/>
    <p:sldId id="285" r:id="rId10"/>
    <p:sldId id="286" r:id="rId11"/>
    <p:sldId id="287" r:id="rId12"/>
    <p:sldId id="288" r:id="rId13"/>
    <p:sldId id="289" r:id="rId14"/>
    <p:sldId id="290" r:id="rId15"/>
    <p:sldId id="295" r:id="rId16"/>
    <p:sldId id="292" r:id="rId17"/>
    <p:sldId id="291" r:id="rId18"/>
    <p:sldId id="296" r:id="rId19"/>
    <p:sldId id="29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558" autoAdjust="0"/>
  </p:normalViewPr>
  <p:slideViewPr>
    <p:cSldViewPr showGuides="1">
      <p:cViewPr varScale="1">
        <p:scale>
          <a:sx n="99" d="100"/>
          <a:sy n="99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the Animation for Games Hy-Tech Camp!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29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35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used actual water</a:t>
            </a:r>
            <a:r>
              <a:rPr lang="en-US" baseline="0" dirty="0"/>
              <a:t> to create a ripple effect, as if the camera were at the bottom of a well. Every frame had to be painted painstakingly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3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shift gears away from classic Disney cartoons and into classic video games!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9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Can anyone name some of the first video games?</a:t>
            </a:r>
          </a:p>
          <a:p>
            <a:endParaRPr lang="en-US" dirty="0"/>
          </a:p>
          <a:p>
            <a:r>
              <a:rPr lang="en-US" dirty="0"/>
              <a:t>Upper left – Tennis For Two (1958) using something called an oscilloscope</a:t>
            </a:r>
          </a:p>
          <a:p>
            <a:r>
              <a:rPr lang="en-US" dirty="0"/>
              <a:t>Middle – PONG</a:t>
            </a:r>
          </a:p>
          <a:p>
            <a:r>
              <a:rPr lang="en-US" dirty="0"/>
              <a:t>Bottom left – Asteroids</a:t>
            </a:r>
          </a:p>
          <a:p>
            <a:r>
              <a:rPr lang="en-US" dirty="0"/>
              <a:t>Right – Atari / Space Invaders</a:t>
            </a:r>
          </a:p>
          <a:p>
            <a:endParaRPr lang="en-US" dirty="0"/>
          </a:p>
          <a:p>
            <a:r>
              <a:rPr lang="en-US" dirty="0"/>
              <a:t>Video games were very simple at first, and didn’t really involve much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0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most important games</a:t>
            </a:r>
          </a:p>
          <a:p>
            <a:endParaRPr lang="en-US" dirty="0"/>
          </a:p>
          <a:p>
            <a:r>
              <a:rPr lang="en-US" b="1" dirty="0"/>
              <a:t>Does anyone know Mario’s original name?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19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 times have changed, many people still like the old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6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 art is popular these days because it</a:t>
            </a:r>
            <a:r>
              <a:rPr lang="en-US" baseline="0" dirty="0"/>
              <a:t> has such a specific look and feel, it is nostalgic, and it is cheap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07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</a:t>
            </a:r>
            <a:r>
              <a:rPr lang="en-US" baseline="0" dirty="0"/>
              <a:t> cycles are simple in pixel art because of the limited number of pixels. These are some examples of walk cycles from video games</a:t>
            </a:r>
          </a:p>
          <a:p>
            <a:endParaRPr lang="en-US" baseline="0" dirty="0"/>
          </a:p>
          <a:p>
            <a:r>
              <a:rPr lang="en-US" b="1" baseline="0" dirty="0"/>
              <a:t>Does anyone know what game this is from?</a:t>
            </a:r>
            <a:r>
              <a:rPr lang="en-US" b="0" baseline="0" dirty="0"/>
              <a:t> Super Mario World</a:t>
            </a:r>
          </a:p>
          <a:p>
            <a:pPr marL="171450" indent="-171450">
              <a:buFontTx/>
              <a:buChar char="-"/>
            </a:pPr>
            <a:r>
              <a:rPr lang="en-US" b="0" baseline="0" dirty="0"/>
              <a:t>Super Mario Bros</a:t>
            </a:r>
          </a:p>
          <a:p>
            <a:pPr marL="171450" indent="-171450">
              <a:buFontTx/>
              <a:buChar char="-"/>
            </a:pPr>
            <a:r>
              <a:rPr lang="en-US" b="0" baseline="0" dirty="0"/>
              <a:t>Super Mario 3</a:t>
            </a:r>
          </a:p>
          <a:p>
            <a:pPr marL="171450" indent="-171450">
              <a:buFontTx/>
              <a:buChar char="-"/>
            </a:pPr>
            <a:r>
              <a:rPr lang="en-US" b="0" baseline="0" dirty="0" err="1"/>
              <a:t>Castlevania</a:t>
            </a:r>
            <a:r>
              <a:rPr lang="en-US" b="0" baseline="0" dirty="0"/>
              <a:t> III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1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possible to make smoother walk cycles, but sometimes simple is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3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start things off with a little icebreaker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up Microsoft paint, or any other drawing tool</a:t>
            </a:r>
          </a:p>
          <a:p>
            <a:pPr marL="171450" indent="-171450">
              <a:buFontTx/>
              <a:buChar char="-"/>
            </a:pPr>
            <a:r>
              <a:rPr lang="en-US" dirty="0"/>
              <a:t>Draw a picture! It can be anything – maybe something like your favorite video game or movie character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Keep it appropriate - something</a:t>
            </a:r>
            <a:r>
              <a:rPr lang="en-US" baseline="0" dirty="0"/>
              <a:t> you’d be willing to show their parents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Then you can save it, and we’ll show you how to share it with the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over some of the history of 2D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3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definition of animation is: the state of being full of life or vigor; liveliness.</a:t>
            </a:r>
          </a:p>
          <a:p>
            <a:endParaRPr lang="en-US" dirty="0"/>
          </a:p>
          <a:p>
            <a:r>
              <a:rPr lang="en-US" dirty="0"/>
              <a:t>The one </a:t>
            </a:r>
            <a:r>
              <a:rPr lang="en-US" i="1" dirty="0"/>
              <a:t>you</a:t>
            </a:r>
            <a:r>
              <a:rPr lang="en-US" i="0" dirty="0"/>
              <a:t> probably know is the other one – a method in which pictures are manipulated to appear as moving images… the mere illusion of life.</a:t>
            </a:r>
          </a:p>
          <a:p>
            <a:endParaRPr lang="en-US" i="0" dirty="0"/>
          </a:p>
          <a:p>
            <a:r>
              <a:rPr lang="en-US" i="0" dirty="0"/>
              <a:t>There’s a very famous book on animation by some Disney animators that uses that as its title.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idea is not to make things realistic; animators often exaggerate features or motion to make it appear more lively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early methods of animation were pretty rudimentary…</a:t>
            </a:r>
          </a:p>
          <a:p>
            <a:r>
              <a:rPr lang="en-US" dirty="0"/>
              <a:t>There was the Zoetrope in 1834 – sort of like a flip book</a:t>
            </a:r>
          </a:p>
          <a:p>
            <a:r>
              <a:rPr lang="en-US" dirty="0"/>
              <a:t>There was also the praxinoscope in 1877, that actually projected images onto a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2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take a brief look at the first ever hand-animated film, from 1906</a:t>
            </a:r>
          </a:p>
          <a:p>
            <a:endParaRPr lang="en-US" dirty="0"/>
          </a:p>
          <a:p>
            <a:r>
              <a:rPr lang="en-US" dirty="0"/>
              <a:t>You could probably make something better</a:t>
            </a:r>
            <a:r>
              <a:rPr lang="en-US" baseline="0" dirty="0"/>
              <a:t> than this now!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Soon following the beginnings of animation, there was Disney.</a:t>
            </a:r>
          </a:p>
          <a:p>
            <a:endParaRPr lang="en-US" dirty="0"/>
          </a:p>
          <a:p>
            <a:r>
              <a:rPr lang="en-US" b="1" dirty="0"/>
              <a:t>Does anyone know who this is?</a:t>
            </a:r>
          </a:p>
          <a:p>
            <a:endParaRPr lang="en-US" dirty="0"/>
          </a:p>
          <a:p>
            <a:r>
              <a:rPr lang="en-US" dirty="0"/>
              <a:t>Disney revolutionized animation in a lot of ways, starting with Steamboat Willie and synchronized sound.</a:t>
            </a:r>
          </a:p>
          <a:p>
            <a:endParaRPr lang="en-US" dirty="0"/>
          </a:p>
          <a:p>
            <a:r>
              <a:rPr lang="en-US" dirty="0"/>
              <a:t>Steamboat willie would eventually become mickey mouse, and people really liked him. Maybe a little too 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those humble beginnings, Disney grew into the giant it is today.</a:t>
            </a:r>
          </a:p>
          <a:p>
            <a:endParaRPr lang="en-US" dirty="0"/>
          </a:p>
          <a:p>
            <a:r>
              <a:rPr lang="en-US" b="1" dirty="0"/>
              <a:t>Can anyone guess the first feature-length animated film from Disney?</a:t>
            </a:r>
          </a:p>
          <a:p>
            <a:endParaRPr lang="en-US" dirty="0"/>
          </a:p>
          <a:p>
            <a:r>
              <a:rPr lang="en-US" dirty="0"/>
              <a:t>Snow White</a:t>
            </a:r>
            <a:r>
              <a:rPr lang="en-US" baseline="0" dirty="0"/>
              <a:t> was a groundbreaking film – the first feature length </a:t>
            </a:r>
            <a:r>
              <a:rPr lang="en-US" baseline="0" dirty="0" err="1"/>
              <a:t>cel</a:t>
            </a:r>
            <a:r>
              <a:rPr lang="en-US" baseline="0" dirty="0"/>
              <a:t>-animated film, from 1938!</a:t>
            </a:r>
          </a:p>
          <a:p>
            <a:endParaRPr lang="en-US" dirty="0"/>
          </a:p>
          <a:p>
            <a:r>
              <a:rPr lang="en-US" dirty="0"/>
              <a:t>Disney was responsible for several innovations throughout this era.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1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was</a:t>
            </a:r>
            <a:r>
              <a:rPr lang="en-US" baseline="0" dirty="0"/>
              <a:t> completely analog, done manually. They built this giant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May 24,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May 24,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May 24,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7M5So1WFNzo?start=80" TargetMode="External"/><Relationship Id="rId5" Type="http://schemas.openxmlformats.org/officeDocument/2006/relationships/hyperlink" Target="https://youtu.be/7M5So1WFNzo?t=80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Animation for Games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3082895" cy="553998"/>
          </a:xfrm>
        </p:spPr>
        <p:txBody>
          <a:bodyPr/>
          <a:lstStyle/>
          <a:p>
            <a:r>
              <a:rPr lang="en-US" dirty="0" err="1"/>
              <a:t>Hy</a:t>
            </a:r>
            <a:r>
              <a:rPr lang="en-US" dirty="0"/>
              <a:t>-tech camp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49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Rotoscoping</a:t>
            </a:r>
            <a:endParaRPr lang="en-US" dirty="0"/>
          </a:p>
        </p:txBody>
      </p:sp>
      <p:pic>
        <p:nvPicPr>
          <p:cNvPr id="4" name="EMXIvw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4545" y="1253144"/>
            <a:ext cx="6676455" cy="5054138"/>
          </a:xfrm>
          <a:prstGeom prst="rect">
            <a:avLst/>
          </a:prstGeom>
        </p:spPr>
      </p:pic>
      <p:pic>
        <p:nvPicPr>
          <p:cNvPr id="6150" name="Picture 6" descr="https://i.imgur.com/Fc134oQ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/>
          <a:stretch/>
        </p:blipFill>
        <p:spPr bwMode="auto">
          <a:xfrm>
            <a:off x="381000" y="1257300"/>
            <a:ext cx="3383488" cy="5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64488" y="1253144"/>
            <a:ext cx="1370057" cy="499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Disney would film the movements of real-life actors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Animators would trace the frames based on the movements</a:t>
            </a:r>
          </a:p>
        </p:txBody>
      </p:sp>
    </p:spTree>
    <p:extLst>
      <p:ext uri="{BB962C8B-B14F-4D97-AF65-F5344CB8AC3E}">
        <p14:creationId xmlns:p14="http://schemas.microsoft.com/office/powerpoint/2010/main" val="3634899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effects</a:t>
            </a:r>
          </a:p>
        </p:txBody>
      </p:sp>
      <p:pic>
        <p:nvPicPr>
          <p:cNvPr id="7170" name="Picture 2" descr="https://lh4.googleusercontent.com/aeC_uF0eXzWX6xhSbSaEFfBGXHURpiNvx11Pt_IZa-PmBtalVvk2C5nYJNRZ2X30PbxCLYSP9QOAmVnPwqpbJTlYt2Qn0shetxQZHQ5ml5bPRIXiEllKWK_XZFMlUHMbKcd5hNjs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2862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nstr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46" y="1600200"/>
            <a:ext cx="6734654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umblr_nknt9dWZwl1s08tico1_5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29100"/>
            <a:ext cx="4286250" cy="241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895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2D Video Game Animation</a:t>
            </a:r>
          </a:p>
        </p:txBody>
      </p:sp>
    </p:spTree>
    <p:extLst>
      <p:ext uri="{BB962C8B-B14F-4D97-AF65-F5344CB8AC3E}">
        <p14:creationId xmlns:p14="http://schemas.microsoft.com/office/powerpoint/2010/main" val="19337604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video games</a:t>
            </a:r>
          </a:p>
        </p:txBody>
      </p:sp>
      <p:pic>
        <p:nvPicPr>
          <p:cNvPr id="8194" name="Picture 2" descr="Image result for pong cabine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257300"/>
            <a:ext cx="3886200" cy="53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first video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710154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asteroids original ga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0" b="13932"/>
          <a:stretch/>
        </p:blipFill>
        <p:spPr bwMode="auto">
          <a:xfrm>
            <a:off x="381000" y="4146197"/>
            <a:ext cx="469684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pace invaders ata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3232479"/>
            <a:ext cx="2400300" cy="33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atari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967" y="1257300"/>
            <a:ext cx="2857500" cy="16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52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origins – </a:t>
            </a:r>
            <a:r>
              <a:rPr lang="en-US" i="1" dirty="0"/>
              <a:t>Donkey Kong </a:t>
            </a:r>
            <a:r>
              <a:rPr lang="en-US" dirty="0"/>
              <a:t>(1981)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3100" y="1143000"/>
            <a:ext cx="6057900" cy="5257800"/>
          </a:xfrm>
        </p:spPr>
        <p:txBody>
          <a:bodyPr/>
          <a:lstStyle/>
          <a:p>
            <a:r>
              <a:rPr lang="en-US" dirty="0"/>
              <a:t>Developed by Shigeru Miyamoto &amp; </a:t>
            </a:r>
            <a:r>
              <a:rPr lang="en-US" dirty="0" err="1"/>
              <a:t>Gunpei</a:t>
            </a:r>
            <a:r>
              <a:rPr lang="en-US" dirty="0"/>
              <a:t> Yokoi</a:t>
            </a:r>
          </a:p>
          <a:p>
            <a:r>
              <a:rPr lang="en-US" dirty="0"/>
              <a:t>Inspired by </a:t>
            </a:r>
            <a:r>
              <a:rPr lang="en-US" i="1" dirty="0"/>
              <a:t>Popeye</a:t>
            </a:r>
            <a:r>
              <a:rPr lang="en-US" dirty="0"/>
              <a:t>, </a:t>
            </a:r>
            <a:r>
              <a:rPr lang="en-US" i="1" dirty="0"/>
              <a:t>Beauty and the Beast</a:t>
            </a:r>
            <a:r>
              <a:rPr lang="en-US" dirty="0"/>
              <a:t>, and </a:t>
            </a:r>
            <a:r>
              <a:rPr lang="en-US" i="1" dirty="0"/>
              <a:t>King Kong</a:t>
            </a:r>
          </a:p>
          <a:p>
            <a:r>
              <a:rPr lang="en-US" dirty="0"/>
              <a:t>Mario was originally called Mr. Video / </a:t>
            </a:r>
            <a:r>
              <a:rPr lang="en-US" dirty="0" err="1"/>
              <a:t>Jumpman</a:t>
            </a:r>
            <a:endParaRPr lang="en-US" dirty="0"/>
          </a:p>
          <a:p>
            <a:r>
              <a:rPr lang="en-US" dirty="0"/>
              <a:t>One of the earliest examples of the platformer genre</a:t>
            </a:r>
          </a:p>
          <a:p>
            <a:r>
              <a:rPr lang="en-US" dirty="0"/>
              <a:t>Groundbreaking graphics used for characterization / cut scenes</a:t>
            </a:r>
          </a:p>
          <a:p>
            <a:endParaRPr lang="en-US" dirty="0"/>
          </a:p>
        </p:txBody>
      </p:sp>
      <p:pic>
        <p:nvPicPr>
          <p:cNvPr id="9218" name="Picture 2" descr="Image result for donkey kong original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52027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3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5067301"/>
            <a:ext cx="10858500" cy="1333498"/>
          </a:xfrm>
        </p:spPr>
        <p:txBody>
          <a:bodyPr>
            <a:normAutofit/>
          </a:bodyPr>
          <a:lstStyle/>
          <a:p>
            <a:r>
              <a:rPr lang="en-US" dirty="0"/>
              <a:t>Mario has changed a lot over the years…</a:t>
            </a:r>
          </a:p>
          <a:p>
            <a:r>
              <a:rPr lang="en-US" dirty="0"/>
              <a:t>… but people still love the original style, too</a:t>
            </a:r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8715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095500" y="2514600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332584" y="2343152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355399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0624" y="2174810"/>
            <a:ext cx="1569875" cy="216858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810499" y="1824712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630745" y="1810716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993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art</a:t>
            </a:r>
          </a:p>
        </p:txBody>
      </p:sp>
      <p:pic>
        <p:nvPicPr>
          <p:cNvPr id="11266" name="Picture 2" descr="https://i.imgur.com/6YJEP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5900"/>
            <a:ext cx="8318874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i.imgur.com/ghillV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48590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44972" y="4686300"/>
            <a:ext cx="3066028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Though technology has evolved, many artists choose to copy this old style!</a:t>
            </a:r>
          </a:p>
        </p:txBody>
      </p:sp>
    </p:spTree>
    <p:extLst>
      <p:ext uri="{BB962C8B-B14F-4D97-AF65-F5344CB8AC3E}">
        <p14:creationId xmlns:p14="http://schemas.microsoft.com/office/powerpoint/2010/main" val="36459658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cycles</a:t>
            </a:r>
          </a:p>
        </p:txBody>
      </p:sp>
      <p:pic>
        <p:nvPicPr>
          <p:cNvPr id="12290" name="Picture 2" descr="http://dadako.com/seijin/wp-content/uploads/2018/07/mario-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" y="4229100"/>
            <a:ext cx="46863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dadako.com/seijin/wp-content/uploads/2018/07/mario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7145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3900" y="3743718"/>
            <a:ext cx="25093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 3-frame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1213956"/>
            <a:ext cx="38799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“Ping-pong” reused frame</a:t>
            </a:r>
          </a:p>
        </p:txBody>
      </p:sp>
      <p:pic>
        <p:nvPicPr>
          <p:cNvPr id="12294" name="Picture 6" descr="http://dadako.com/seijin/wp-content/uploads/2018/07/castlev3-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42291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pixel art 4 frame walk cycl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28" y="1322222"/>
            <a:ext cx="2499055" cy="249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" y="2122030"/>
            <a:ext cx="2124371" cy="10764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2635911" y="1230712"/>
            <a:ext cx="2589028" cy="89131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7594" y="1237579"/>
            <a:ext cx="376664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2-frame (very simple)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635911" y="3198505"/>
            <a:ext cx="2501272" cy="62277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3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walk cycles</a:t>
            </a:r>
          </a:p>
        </p:txBody>
      </p:sp>
      <p:pic>
        <p:nvPicPr>
          <p:cNvPr id="13314" name="Picture 2" descr="Image result for pixel art 4 frame walk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6286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0400" y="1257300"/>
            <a:ext cx="4686300" cy="31854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frames creates a smoother animation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Depending on the style of the game, it may be better to have </a:t>
            </a:r>
            <a:r>
              <a:rPr lang="en-US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fewer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frames!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least 3 frames is recommended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316" name="Picture 4" descr="Image result for pixel art 4 frame walk cyc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9" y="4238626"/>
            <a:ext cx="5486400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4 frame walk cyc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24" y="4238626"/>
            <a:ext cx="4016051" cy="20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26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966118-9807-4F1A-AF54-7560E1ADA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597118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ICEBREAKER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Microsoft Paint</a:t>
            </a:r>
          </a:p>
          <a:p>
            <a:r>
              <a:rPr lang="en-US" dirty="0"/>
              <a:t>Draw a picture</a:t>
            </a:r>
          </a:p>
          <a:p>
            <a:pPr lvl="1"/>
            <a:r>
              <a:rPr lang="en-US" dirty="0"/>
              <a:t>Keep it appropriate please!</a:t>
            </a:r>
          </a:p>
          <a:p>
            <a:r>
              <a:rPr lang="en-US" dirty="0"/>
              <a:t>Share the picture with the group</a:t>
            </a:r>
          </a:p>
        </p:txBody>
      </p:sp>
    </p:spTree>
    <p:extLst>
      <p:ext uri="{BB962C8B-B14F-4D97-AF65-F5344CB8AC3E}">
        <p14:creationId xmlns:p14="http://schemas.microsoft.com/office/powerpoint/2010/main" val="7983203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History of 2D animation</a:t>
            </a:r>
          </a:p>
        </p:txBody>
      </p:sp>
    </p:spTree>
    <p:extLst>
      <p:ext uri="{BB962C8B-B14F-4D97-AF65-F5344CB8AC3E}">
        <p14:creationId xmlns:p14="http://schemas.microsoft.com/office/powerpoint/2010/main" val="41349209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4572000" cy="1714500"/>
          </a:xfrm>
        </p:spPr>
        <p:txBody>
          <a:bodyPr/>
          <a:lstStyle/>
          <a:p>
            <a:r>
              <a:rPr lang="en-US" dirty="0"/>
              <a:t>Animation </a:t>
            </a:r>
            <a:r>
              <a:rPr lang="en-US" sz="3200" b="0" dirty="0"/>
              <a:t>(noun)</a:t>
            </a:r>
            <a:endParaRPr lang="en-US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410200" y="342900"/>
            <a:ext cx="6400800" cy="1485900"/>
          </a:xfrm>
        </p:spPr>
        <p:txBody>
          <a:bodyPr/>
          <a:lstStyle/>
          <a:p>
            <a:r>
              <a:rPr lang="en-US" dirty="0"/>
              <a:t>the state of being full of life or vigor; liveliness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10200" y="2857500"/>
            <a:ext cx="6400800" cy="29361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12713" indent="0" algn="ctr">
              <a:buNone/>
            </a:pPr>
            <a:r>
              <a:rPr lang="en-US" sz="2800" dirty="0"/>
              <a:t>OR</a:t>
            </a:r>
          </a:p>
          <a:p>
            <a:pPr marL="112713" indent="0" algn="ctr">
              <a:buNone/>
            </a:pPr>
            <a:endParaRPr lang="en-US" sz="2800" dirty="0"/>
          </a:p>
          <a:p>
            <a:pPr marL="344488" indent="-231775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a method in which pictures are manipulated to appear as moving images… the </a:t>
            </a:r>
            <a:r>
              <a:rPr lang="en-US" sz="2800" i="1" dirty="0"/>
              <a:t>illusion</a:t>
            </a:r>
            <a:r>
              <a:rPr lang="en-US" sz="2800" dirty="0"/>
              <a:t> of life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14501"/>
            <a:ext cx="4363783" cy="40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9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113906"/>
            <a:ext cx="3589337" cy="5257800"/>
          </a:xfrm>
        </p:spPr>
        <p:txBody>
          <a:bodyPr/>
          <a:lstStyle/>
          <a:p>
            <a:pPr marL="57150" indent="0" algn="ctr">
              <a:buNone/>
            </a:pPr>
            <a:r>
              <a:rPr lang="en-US" dirty="0"/>
              <a:t>Zoetrope (1834)</a:t>
            </a:r>
          </a:p>
        </p:txBody>
      </p:sp>
      <p:pic>
        <p:nvPicPr>
          <p:cNvPr id="1028" name="Picture 4" descr="Image result for zoetrop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00300"/>
            <a:ext cx="3589337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753099" y="1138844"/>
            <a:ext cx="5592117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4313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125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dirty="0" err="1"/>
              <a:t>Praxinoscope</a:t>
            </a:r>
            <a:r>
              <a:rPr lang="en-US" dirty="0"/>
              <a:t> (1877)</a:t>
            </a:r>
          </a:p>
        </p:txBody>
      </p:sp>
      <p:pic>
        <p:nvPicPr>
          <p:cNvPr id="1030" name="Picture 6" descr="https://upload.wikimedia.org/wikipedia/commons/6/60/Lanature1882_praxinoscope_projection_reyna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263775"/>
            <a:ext cx="5592117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8688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animated film (1906)</a:t>
            </a:r>
          </a:p>
        </p:txBody>
      </p:sp>
      <p:pic>
        <p:nvPicPr>
          <p:cNvPr id="5" name="7M5So1WFNz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27201" y="1257300"/>
            <a:ext cx="8737598" cy="491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90532" y="6207323"/>
            <a:ext cx="3174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https://youtu.be/7M5So1WFNzo?t=80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277811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DISNEY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Steamboat Willie</a:t>
            </a:r>
          </a:p>
          <a:p>
            <a:pPr lvl="1" fontAlgn="base"/>
            <a:r>
              <a:rPr lang="en-US" dirty="0"/>
              <a:t>Synchronized sound!</a:t>
            </a:r>
          </a:p>
          <a:p>
            <a:pPr fontAlgn="base"/>
            <a:r>
              <a:rPr lang="en-US" dirty="0"/>
              <a:t>Mickey Mouse Craze</a:t>
            </a:r>
          </a:p>
        </p:txBody>
      </p:sp>
      <p:pic>
        <p:nvPicPr>
          <p:cNvPr id="2052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86100"/>
            <a:ext cx="41417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ickey mouse ma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1274314"/>
            <a:ext cx="7040519" cy="524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52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Feature-length animated films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Snow White </a:t>
            </a:r>
            <a:r>
              <a:rPr lang="en-US" dirty="0"/>
              <a:t>was the first feature-length </a:t>
            </a:r>
            <a:r>
              <a:rPr lang="en-US" dirty="0" err="1"/>
              <a:t>cel</a:t>
            </a:r>
            <a:r>
              <a:rPr lang="en-US" dirty="0"/>
              <a:t>-animated film (1938)</a:t>
            </a:r>
          </a:p>
          <a:p>
            <a:pPr lvl="1" fontAlgn="base"/>
            <a:r>
              <a:rPr lang="en-US" dirty="0"/>
              <a:t>Took a long time and cost a lot of money</a:t>
            </a:r>
          </a:p>
          <a:p>
            <a:pPr lvl="1" fontAlgn="base"/>
            <a:r>
              <a:rPr lang="en-US" dirty="0"/>
              <a:t>Ultimately a huge success</a:t>
            </a:r>
          </a:p>
          <a:p>
            <a:pPr lvl="1" fontAlgn="base"/>
            <a:r>
              <a:rPr lang="en-US" dirty="0"/>
              <a:t>Turned animation into an art form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Disney Innovations</a:t>
            </a:r>
          </a:p>
          <a:p>
            <a:pPr lvl="1" fontAlgn="base"/>
            <a:r>
              <a:rPr lang="en-US" dirty="0"/>
              <a:t>Multiplane Camera</a:t>
            </a:r>
          </a:p>
          <a:p>
            <a:pPr lvl="1" fontAlgn="base"/>
            <a:r>
              <a:rPr lang="en-US" dirty="0" err="1"/>
              <a:t>Rotoscoping</a:t>
            </a:r>
            <a:endParaRPr lang="en-US" dirty="0"/>
          </a:p>
          <a:p>
            <a:pPr lvl="1" fontAlgn="base"/>
            <a:r>
              <a:rPr lang="en-US" dirty="0"/>
              <a:t>Interesting effects</a:t>
            </a:r>
          </a:p>
        </p:txBody>
      </p:sp>
      <p:pic>
        <p:nvPicPr>
          <p:cNvPr id="5122" name="Picture 2" descr="Image result for snow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89" y="2457450"/>
            <a:ext cx="5257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471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Multiplane camera</a:t>
            </a:r>
          </a:p>
        </p:txBody>
      </p:sp>
      <p:pic>
        <p:nvPicPr>
          <p:cNvPr id="3074" name="Picture 2" descr="https://lh5.googleusercontent.com/7teSee-UVBHF_4BxsBecEf5kLjFFn_KWAhxUbAcflDFGGqSbbJuv4L6LRTW2eqH4fEwIqntz-WIhNWxHKIA7uMegGFFjBQ2KUMfmG8c9AViKBTZsXmgd3FBvt_ruljdI_jBTZcHB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7015343" cy="53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96200" y="1714500"/>
            <a:ext cx="40005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Multiple levels of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cels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allowed the artists to create the illusion of depth</a:t>
            </a:r>
          </a:p>
        </p:txBody>
      </p:sp>
      <p:pic>
        <p:nvPicPr>
          <p:cNvPr id="3078" name="Picture 6" descr="Image result for multiplan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086100"/>
            <a:ext cx="419528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26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1606</TotalTime>
  <Words>901</Words>
  <Application>Microsoft Office PowerPoint</Application>
  <PresentationFormat>Widescreen</PresentationFormat>
  <Paragraphs>143</Paragraphs>
  <Slides>19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Wingdings</vt:lpstr>
      <vt:lpstr>Hyland 2019</vt:lpstr>
      <vt:lpstr>Animation for Games</vt:lpstr>
      <vt:lpstr>ICEBREAKER</vt:lpstr>
      <vt:lpstr>History of 2D animation</vt:lpstr>
      <vt:lpstr>Animation (noun)</vt:lpstr>
      <vt:lpstr>beginnings</vt:lpstr>
      <vt:lpstr>The first animated film (1906)</vt:lpstr>
      <vt:lpstr>DISNEY</vt:lpstr>
      <vt:lpstr>Feature-length animated films</vt:lpstr>
      <vt:lpstr>Multiplane camera</vt:lpstr>
      <vt:lpstr>Rotoscoping</vt:lpstr>
      <vt:lpstr>Interesting effects</vt:lpstr>
      <vt:lpstr>2D Video Game Animation</vt:lpstr>
      <vt:lpstr>The first video games</vt:lpstr>
      <vt:lpstr>MARIO’s origins – Donkey Kong (1981)</vt:lpstr>
      <vt:lpstr>MARIO’s Evolution</vt:lpstr>
      <vt:lpstr>Pixel art</vt:lpstr>
      <vt:lpstr>WALK cycles</vt:lpstr>
      <vt:lpstr>better walk cycles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81</cp:revision>
  <dcterms:created xsi:type="dcterms:W3CDTF">2019-03-11T04:04:09Z</dcterms:created>
  <dcterms:modified xsi:type="dcterms:W3CDTF">2022-05-24T16:28:55Z</dcterms:modified>
</cp:coreProperties>
</file>